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2"/>
  </p:notesMasterIdLst>
  <p:sldIdLst>
    <p:sldId id="256" r:id="rId2"/>
    <p:sldId id="260" r:id="rId3"/>
    <p:sldId id="259" r:id="rId4"/>
    <p:sldId id="265" r:id="rId5"/>
    <p:sldId id="266" r:id="rId6"/>
    <p:sldId id="261" r:id="rId7"/>
    <p:sldId id="267" r:id="rId8"/>
    <p:sldId id="284" r:id="rId9"/>
    <p:sldId id="286" r:id="rId10"/>
    <p:sldId id="285" r:id="rId11"/>
  </p:sldIdLst>
  <p:sldSz cx="9144000" cy="5143500" type="screen16x9"/>
  <p:notesSz cx="6858000" cy="9144000"/>
  <p:embeddedFontLst>
    <p:embeddedFont>
      <p:font typeface="Exo 2" pitchFamily="2" charset="0"/>
      <p:regular r:id="rId13"/>
      <p:bold r:id="rId14"/>
      <p:italic r:id="rId15"/>
      <p:boldItalic r:id="rId16"/>
    </p:embeddedFont>
    <p:embeddedFont>
      <p:font typeface="Fira Sans Extra Condensed Medium" panose="020B0603050000020004" pitchFamily="34" charset="0"/>
      <p:regular r:id="rId17"/>
      <p:bold r:id="rId18"/>
      <p:italic r:id="rId19"/>
      <p:boldItalic r:id="rId20"/>
    </p:embeddedFont>
    <p:embeddedFont>
      <p:font typeface="Hiragino Sans GB W3" panose="020B0300000000000000" pitchFamily="34" charset="-128"/>
      <p:regular r:id="rId21"/>
    </p:embeddedFont>
    <p:embeddedFont>
      <p:font typeface="Nunito Light" panose="020F0302020204030204" pitchFamily="34" charset="0"/>
      <p:regular r:id="rId22"/>
      <p:italic r:id="rId23"/>
    </p:embeddedFont>
    <p:embeddedFont>
      <p:font typeface="Roboto Condensed" panose="020F0502020204030204" pitchFamily="34" charset="0"/>
      <p:regular r:id="rId24"/>
      <p:bold r:id="rId25"/>
      <p:italic r:id="rId26"/>
      <p:boldItalic r:id="rId27"/>
    </p:embeddedFont>
    <p:embeddedFont>
      <p:font typeface="Roboto Condensed Light" panose="020F03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FF85CF-3EFE-469F-9EF9-BAAF1AAC18D4}">
  <a:tblStyle styleId="{3DFF85CF-3EFE-469F-9EF9-BAAF1AAC18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62" d="100"/>
          <a:sy n="162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38bdcfad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38bdcfad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9383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38bdcfad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38bdcfad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38bdcfad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38bdcfad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2eb8d35f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2eb8d35f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38bdcfad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38bdcfad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38bdcfad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38bdcfad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696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38bdcfad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38bdcfad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09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靜心高中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金融科技夏令營</a:t>
            </a:r>
            <a:endParaRPr dirty="0"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台大財金所</a:t>
            </a:r>
            <a:endParaRPr/>
          </a:p>
        </p:txBody>
      </p:sp>
      <p:cxnSp>
        <p:nvCxnSpPr>
          <p:cNvPr id="153" name="Google Shape;153;p31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subTitle" idx="1"/>
          </p:nvPr>
        </p:nvSpPr>
        <p:spPr>
          <a:xfrm>
            <a:off x="1103586" y="1148316"/>
            <a:ext cx="6558455" cy="3694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altLang="zh-TW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2019</a:t>
            </a:r>
            <a:r>
              <a:rPr lang="zh-TW" altLang="en-US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年，</a:t>
            </a:r>
            <a:r>
              <a:rPr lang="en-US" altLang="zh-TW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GOOGLE</a:t>
            </a:r>
            <a:r>
              <a:rPr lang="zh-TW" altLang="en-US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基於</a:t>
            </a:r>
            <a:r>
              <a:rPr lang="en-US" altLang="zh-TW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Transformer</a:t>
            </a:r>
            <a:r>
              <a:rPr lang="zh-TW" altLang="en-US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中</a:t>
            </a:r>
            <a:r>
              <a:rPr lang="en-US" altLang="zh-TW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Encoder</a:t>
            </a:r>
            <a:r>
              <a:rPr lang="zh-TW" altLang="en-US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技術，利用大量無標註資料（</a:t>
            </a:r>
            <a:r>
              <a:rPr lang="en" altLang="zh-TW" sz="2000" b="1" dirty="0" err="1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BooksCorpus</a:t>
            </a:r>
            <a:r>
              <a:rPr lang="zh-TW" altLang="en-US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及 </a:t>
            </a:r>
            <a:r>
              <a:rPr lang="en" altLang="zh-TW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English Wikipedia</a:t>
            </a:r>
            <a:r>
              <a:rPr lang="zh-TW" altLang="en-US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共約</a:t>
            </a:r>
            <a:r>
              <a:rPr lang="en-US" altLang="zh-TW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33</a:t>
            </a:r>
            <a:r>
              <a:rPr lang="zh-TW" altLang="en-US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億個字）訓練而成，可稱得上是目前</a:t>
            </a:r>
            <a:r>
              <a:rPr lang="en-US" altLang="zh-TW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NLP</a:t>
            </a:r>
            <a:r>
              <a:rPr lang="zh-TW" altLang="en-US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界應用最廣，各任務上表現最好的模型！</a:t>
            </a:r>
            <a:endParaRPr lang="en-US" altLang="zh-TW" sz="2000" b="1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303" name="Google Shape;303;p42"/>
          <p:cNvSpPr txBox="1">
            <a:spLocks noGrp="1"/>
          </p:cNvSpPr>
          <p:nvPr>
            <p:ph type="ctrTitle" idx="2"/>
          </p:nvPr>
        </p:nvSpPr>
        <p:spPr>
          <a:xfrm>
            <a:off x="1744570" y="318260"/>
            <a:ext cx="5276486" cy="823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BERT</a:t>
            </a:r>
            <a:endParaRPr sz="280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A6E9A97-A5BC-7448-BE0D-8CB1E9A0E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289" y="2506719"/>
            <a:ext cx="5319767" cy="22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8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文字探勘</a:t>
            </a:r>
            <a:endParaRPr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207" name="Google Shape;207;p35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文字探勘，是一種利用資料探勘技術，從非結構化的文字中，萃取出有用資訊的學問。</a:t>
            </a:r>
            <a:endParaRPr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4</a:t>
            </a:r>
            <a:endParaRPr dirty="0"/>
          </a:p>
        </p:txBody>
      </p:sp>
      <p:cxnSp>
        <p:nvCxnSpPr>
          <p:cNvPr id="209" name="Google Shape;209;p35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35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11" name="Google Shape;211;p35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5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5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35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>
            <a:spLocks noGrp="1"/>
          </p:cNvSpPr>
          <p:nvPr>
            <p:ph type="subTitle" idx="1"/>
          </p:nvPr>
        </p:nvSpPr>
        <p:spPr>
          <a:xfrm>
            <a:off x="2451538" y="2314225"/>
            <a:ext cx="4112087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Roboto Condensed"/>
                <a:sym typeface="Roboto Condensed"/>
              </a:rPr>
              <a:t>自然語言處裡，是一門結合語言學和人工智慧的領域。利用機器學習等手段，嘗試讓機器從人類的語言中，獲得有意義的資訊</a:t>
            </a:r>
            <a:r>
              <a:rPr lang="en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Roboto Condensed"/>
                <a:sym typeface="Roboto Condensed"/>
              </a:rPr>
              <a:t>。</a:t>
            </a:r>
            <a:endParaRPr b="1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Roboto Condensed"/>
              <a:sym typeface="Roboto Condensed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自然語言處理</a:t>
            </a:r>
            <a:r>
              <a:rPr lang="en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(NLP)</a:t>
            </a:r>
            <a:endParaRPr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cxnSp>
        <p:nvCxnSpPr>
          <p:cNvPr id="200" name="Google Shape;200;p34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34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ctrTitle"/>
          </p:nvPr>
        </p:nvSpPr>
        <p:spPr>
          <a:xfrm>
            <a:off x="1260219" y="1487098"/>
            <a:ext cx="3422140" cy="27400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zh-TW" altLang="en-US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自然語言是人類為了溝通所創造，一種有「結構性語法」的語言。除了我們平常講的中文、英文外，文字、語音、甚至是音樂，也都屬於自然語言的範疇。</a:t>
            </a:r>
            <a:endParaRPr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289" name="Google Shape;289;p40"/>
          <p:cNvSpPr txBox="1">
            <a:spLocks noGrp="1"/>
          </p:cNvSpPr>
          <p:nvPr>
            <p:ph type="ctrTitle" idx="2"/>
          </p:nvPr>
        </p:nvSpPr>
        <p:spPr>
          <a:xfrm>
            <a:off x="1260219" y="1013998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自然語言</a:t>
            </a:r>
            <a:endParaRPr sz="280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14" name="Google Shape;370;p41">
            <a:extLst>
              <a:ext uri="{FF2B5EF4-FFF2-40B4-BE49-F238E27FC236}">
                <a16:creationId xmlns:a16="http://schemas.microsoft.com/office/drawing/2014/main" id="{A0C86B1A-5989-AB47-ABDE-2A66D6463DF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709" r="13004"/>
          <a:stretch/>
        </p:blipFill>
        <p:spPr>
          <a:xfrm>
            <a:off x="5902787" y="164802"/>
            <a:ext cx="2443771" cy="4919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subTitle" idx="1"/>
          </p:nvPr>
        </p:nvSpPr>
        <p:spPr>
          <a:xfrm>
            <a:off x="1095703" y="2188604"/>
            <a:ext cx="3799489" cy="2485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zh-TW" altLang="en-US" sz="20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相對而言，「程式語言」則是人類為了與計算機溝通，而設計的人工語言。例如</a:t>
            </a:r>
            <a:r>
              <a:rPr lang="en-US" altLang="zh-TW" sz="20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python</a:t>
            </a:r>
            <a:r>
              <a:rPr lang="zh-TW" altLang="en-US" sz="20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、</a:t>
            </a:r>
            <a:r>
              <a:rPr lang="en-US" altLang="zh-TW" sz="20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</a:t>
            </a:r>
            <a:r>
              <a:rPr lang="zh-TW" altLang="en-US" sz="20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、</a:t>
            </a:r>
            <a:r>
              <a:rPr lang="en-US" altLang="zh-TW" sz="20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java</a:t>
            </a:r>
            <a:r>
              <a:rPr lang="zh-TW" altLang="en-US" sz="20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等。自然語言處理，就是希望讓電腦理解、運用人類語言。</a:t>
            </a:r>
            <a:endParaRPr sz="2000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296" name="Google Shape;296;p41"/>
          <p:cNvSpPr txBox="1">
            <a:spLocks noGrp="1"/>
          </p:cNvSpPr>
          <p:nvPr>
            <p:ph type="ctrTitle" idx="2"/>
          </p:nvPr>
        </p:nvSpPr>
        <p:spPr>
          <a:xfrm>
            <a:off x="1239635" y="97070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程式語言</a:t>
            </a:r>
            <a:endParaRPr sz="280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F90EC52-0A87-2D4E-823D-805D6024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165" y="409903"/>
            <a:ext cx="3593663" cy="44171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NLP的演進</a:t>
            </a:r>
            <a:endParaRPr sz="280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222" name="Google Shape;222;p36"/>
          <p:cNvSpPr/>
          <p:nvPr/>
        </p:nvSpPr>
        <p:spPr>
          <a:xfrm>
            <a:off x="1331750" y="1539075"/>
            <a:ext cx="1666800" cy="1698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6"/>
          <p:cNvSpPr/>
          <p:nvPr/>
        </p:nvSpPr>
        <p:spPr>
          <a:xfrm>
            <a:off x="3776424" y="1539075"/>
            <a:ext cx="1666800" cy="1698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6"/>
          <p:cNvSpPr/>
          <p:nvPr/>
        </p:nvSpPr>
        <p:spPr>
          <a:xfrm>
            <a:off x="6279650" y="1524085"/>
            <a:ext cx="1666800" cy="1698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36"/>
          <p:cNvGrpSpPr/>
          <p:nvPr/>
        </p:nvGrpSpPr>
        <p:grpSpPr>
          <a:xfrm>
            <a:off x="1768901" y="1962089"/>
            <a:ext cx="792500" cy="852554"/>
            <a:chOff x="1490050" y="3805975"/>
            <a:chExt cx="491900" cy="482350"/>
          </a:xfrm>
        </p:grpSpPr>
        <p:sp>
          <p:nvSpPr>
            <p:cNvPr id="226" name="Google Shape;226;p36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7" name="Google Shape;227;p36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8" name="Google Shape;228;p36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9" name="Google Shape;229;p36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0" name="Google Shape;230;p36"/>
          <p:cNvSpPr txBox="1"/>
          <p:nvPr/>
        </p:nvSpPr>
        <p:spPr>
          <a:xfrm>
            <a:off x="1075765" y="3463083"/>
            <a:ext cx="2160494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Roboto Condensed Light"/>
                <a:sym typeface="Roboto Condensed Light"/>
              </a:rPr>
              <a:t>1960-1980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Hiragino Sans GB W3" panose="020B0300000000000000" pitchFamily="34" charset="-128"/>
                <a:ea typeface="Hiragino Sans GB W3" panose="020B0300000000000000" pitchFamily="34" charset="-128"/>
                <a:cs typeface="Roboto Condensed Light"/>
                <a:sym typeface="Roboto Condensed Light"/>
              </a:rPr>
              <a:t>人類基於自身知識建立規則、辭庫，實現簡易的翻譯、問答等</a:t>
            </a:r>
            <a:r>
              <a:rPr lang="en-US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Roboto Condensed Light"/>
                <a:sym typeface="Roboto Condensed Light"/>
              </a:rPr>
              <a:t>。</a:t>
            </a:r>
          </a:p>
        </p:txBody>
      </p:sp>
      <p:grpSp>
        <p:nvGrpSpPr>
          <p:cNvPr id="231" name="Google Shape;231;p36"/>
          <p:cNvGrpSpPr/>
          <p:nvPr/>
        </p:nvGrpSpPr>
        <p:grpSpPr>
          <a:xfrm>
            <a:off x="4236244" y="2065081"/>
            <a:ext cx="747160" cy="739916"/>
            <a:chOff x="-62151950" y="4111775"/>
            <a:chExt cx="318225" cy="316650"/>
          </a:xfrm>
        </p:grpSpPr>
        <p:sp>
          <p:nvSpPr>
            <p:cNvPr id="232" name="Google Shape;232;p3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36"/>
          <p:cNvSpPr txBox="1"/>
          <p:nvPr/>
        </p:nvSpPr>
        <p:spPr>
          <a:xfrm>
            <a:off x="3619224" y="3465210"/>
            <a:ext cx="19812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Roboto Condensed Light"/>
                <a:sym typeface="Roboto Condensed Light"/>
              </a:rPr>
              <a:t>1990-2000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Hiragino Sans GB W3" panose="020B0300000000000000" pitchFamily="34" charset="-128"/>
                <a:ea typeface="Hiragino Sans GB W3" panose="020B0300000000000000" pitchFamily="34" charset="-128"/>
                <a:cs typeface="Roboto Condensed Light"/>
                <a:sym typeface="Roboto Condensed Light"/>
              </a:rPr>
              <a:t>網路與機器學習興起，基於統計與數學模型取代規則，大幅提升如語音辨識之準確率</a:t>
            </a:r>
            <a:r>
              <a:rPr lang="en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Roboto Condensed Light"/>
                <a:sym typeface="Roboto Condensed Light"/>
              </a:rPr>
              <a:t>。</a:t>
            </a:r>
            <a:endParaRPr dirty="0">
              <a:latin typeface="Hiragino Sans GB W3" panose="020B0300000000000000" pitchFamily="34" charset="-128"/>
              <a:ea typeface="Hiragino Sans GB W3" panose="020B0300000000000000" pitchFamily="34" charset="-128"/>
              <a:cs typeface="Roboto Condensed Light"/>
              <a:sym typeface="Roboto Condensed Light"/>
            </a:endParaRPr>
          </a:p>
        </p:txBody>
      </p:sp>
      <p:grpSp>
        <p:nvGrpSpPr>
          <p:cNvPr id="237" name="Google Shape;237;p36"/>
          <p:cNvGrpSpPr/>
          <p:nvPr/>
        </p:nvGrpSpPr>
        <p:grpSpPr>
          <a:xfrm>
            <a:off x="6716800" y="2108654"/>
            <a:ext cx="792500" cy="739922"/>
            <a:chOff x="-31817400" y="3910025"/>
            <a:chExt cx="301675" cy="294075"/>
          </a:xfrm>
        </p:grpSpPr>
        <p:sp>
          <p:nvSpPr>
            <p:cNvPr id="238" name="Google Shape;238;p36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6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6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p36"/>
          <p:cNvSpPr txBox="1"/>
          <p:nvPr/>
        </p:nvSpPr>
        <p:spPr>
          <a:xfrm>
            <a:off x="6132785" y="3501675"/>
            <a:ext cx="2049517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Roboto Condensed Light"/>
                <a:sym typeface="Roboto Condensed Light"/>
              </a:rPr>
              <a:t>2008至今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Hiragino Sans GB W3" panose="020B0300000000000000" pitchFamily="34" charset="-128"/>
                <a:ea typeface="Hiragino Sans GB W3" panose="020B0300000000000000" pitchFamily="34" charset="-128"/>
                <a:cs typeface="Roboto Condensed Light"/>
                <a:sym typeface="Roboto Condensed Light"/>
              </a:rPr>
              <a:t>由於運算能力大幅提高，深度學習興起，大量NLP模型被提出，使得NLP各領域任務都有突破性發展</a:t>
            </a:r>
            <a:r>
              <a:rPr lang="en-US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Roboto Condensed Light"/>
                <a:sym typeface="Roboto Condensed Light"/>
              </a:rPr>
              <a:t>。</a:t>
            </a:r>
            <a:endParaRPr dirty="0">
              <a:latin typeface="Hiragino Sans GB W3" panose="020B0300000000000000" pitchFamily="34" charset="-128"/>
              <a:ea typeface="Hiragino Sans GB W3" panose="020B0300000000000000" pitchFamily="34" charset="-128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subTitle" idx="1"/>
          </p:nvPr>
        </p:nvSpPr>
        <p:spPr>
          <a:xfrm>
            <a:off x="1237156" y="1148316"/>
            <a:ext cx="6558455" cy="3694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zh-TW" altLang="en-US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同樣的詞彙搭配不同的前後文常有不同的意義，故語言通常需要考慮「前後文」來解讀。循環神經網路（</a:t>
            </a:r>
            <a:r>
              <a:rPr lang="en-US" altLang="zh-TW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RNN</a:t>
            </a:r>
            <a:r>
              <a:rPr lang="zh-TW" altLang="en-US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）基於此想法，創建了一能夠額外考慮前文的模型。</a:t>
            </a:r>
            <a:endParaRPr lang="en-US" altLang="zh-TW" sz="2000" b="1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303" name="Google Shape;303;p42"/>
          <p:cNvSpPr txBox="1">
            <a:spLocks noGrp="1"/>
          </p:cNvSpPr>
          <p:nvPr>
            <p:ph type="ctrTitle" idx="2"/>
          </p:nvPr>
        </p:nvSpPr>
        <p:spPr>
          <a:xfrm>
            <a:off x="1775663" y="30067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循環神經網路（</a:t>
            </a:r>
            <a:r>
              <a:rPr lang="en-US" altLang="zh-TW" sz="280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RNN)</a:t>
            </a:r>
            <a:br>
              <a:rPr lang="en-US" altLang="zh-TW" sz="280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</a:br>
            <a:endParaRPr sz="280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D51562-4208-DD46-A9A2-F6047AC1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389" y="2260332"/>
            <a:ext cx="6296420" cy="23476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subTitle" idx="1"/>
          </p:nvPr>
        </p:nvSpPr>
        <p:spPr>
          <a:xfrm>
            <a:off x="1103586" y="1148316"/>
            <a:ext cx="6558455" cy="3694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zh-TW" altLang="en-US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傳統的</a:t>
            </a:r>
            <a:r>
              <a:rPr lang="en-US" altLang="zh-TW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RNN</a:t>
            </a:r>
            <a:r>
              <a:rPr lang="zh-TW" altLang="en-US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會因為梯度爆炸等問題，在長期記憶中表現不好。</a:t>
            </a:r>
            <a:r>
              <a:rPr lang="en-US" altLang="zh-TW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LSTM</a:t>
            </a:r>
            <a:r>
              <a:rPr lang="zh-TW" altLang="en-US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針對此問題進行改良，讓模型可以「選擇性記憶、遺忘」，改善了長期記憶的表現。</a:t>
            </a:r>
            <a:endParaRPr lang="en-US" altLang="zh-TW" sz="2000" b="1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303" name="Google Shape;303;p42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80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長短期記憶模型（</a:t>
            </a:r>
            <a:r>
              <a:rPr lang="en" altLang="zh-TW" sz="280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LSTM</a:t>
            </a:r>
            <a:r>
              <a:rPr lang="en-US" altLang="zh-TW" sz="280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)</a:t>
            </a:r>
            <a:br>
              <a:rPr lang="en-US" altLang="zh-TW" sz="280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</a:br>
            <a:endParaRPr sz="280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1EEE9F-14CE-9A47-84F6-8A98BA294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959" y="2328291"/>
            <a:ext cx="6558455" cy="246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2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subTitle" idx="1"/>
          </p:nvPr>
        </p:nvSpPr>
        <p:spPr>
          <a:xfrm>
            <a:off x="1103586" y="1148316"/>
            <a:ext cx="6558455" cy="3694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altLang="zh-TW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2017</a:t>
            </a:r>
            <a:r>
              <a:rPr lang="zh-TW" altLang="en-US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年，</a:t>
            </a:r>
            <a:r>
              <a:rPr lang="en-US" altLang="zh-TW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GOOGLE</a:t>
            </a:r>
            <a:r>
              <a:rPr lang="zh-TW" altLang="en-US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發表了一篇經典論文“</a:t>
            </a:r>
            <a:r>
              <a:rPr lang="en-US" altLang="zh-TW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Attention Is All You Need</a:t>
            </a:r>
            <a:r>
              <a:rPr lang="zh-TW" altLang="en-US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”</a:t>
            </a:r>
            <a:r>
              <a:rPr lang="en-US" altLang="zh-TW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,</a:t>
            </a:r>
            <a:r>
              <a:rPr lang="zh-TW" altLang="en-US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提出了一名為「</a:t>
            </a:r>
            <a:r>
              <a:rPr lang="en-US" altLang="zh-TW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Transformer</a:t>
            </a:r>
            <a:r>
              <a:rPr lang="zh-TW" altLang="en-US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」的全新架構，解決</a:t>
            </a:r>
            <a:r>
              <a:rPr lang="en-US" altLang="zh-TW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LSTM</a:t>
            </a:r>
            <a:r>
              <a:rPr lang="zh-TW" altLang="en-US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無法平行運算的問題，於</a:t>
            </a:r>
            <a:r>
              <a:rPr lang="en-US" altLang="zh-TW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NLP</a:t>
            </a:r>
            <a:r>
              <a:rPr lang="zh-TW" altLang="en-US" sz="2000" b="1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任務中開啟了一全新的篇章。</a:t>
            </a:r>
            <a:endParaRPr lang="en-US" altLang="zh-TW" sz="2000" b="1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303" name="Google Shape;303;p42"/>
          <p:cNvSpPr txBox="1">
            <a:spLocks noGrp="1"/>
          </p:cNvSpPr>
          <p:nvPr>
            <p:ph type="ctrTitle" idx="2"/>
          </p:nvPr>
        </p:nvSpPr>
        <p:spPr>
          <a:xfrm>
            <a:off x="1744570" y="318260"/>
            <a:ext cx="5276486" cy="823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Transformer</a:t>
            </a:r>
            <a:endParaRPr sz="280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C48A928-9918-A44B-8740-AE692850D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408" y="2571750"/>
            <a:ext cx="3938095" cy="221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03436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374</Words>
  <Application>Microsoft Macintosh PowerPoint</Application>
  <PresentationFormat>如螢幕大小 (16:9)</PresentationFormat>
  <Paragraphs>27</Paragraphs>
  <Slides>10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8" baseType="lpstr">
      <vt:lpstr>Exo 2</vt:lpstr>
      <vt:lpstr>Arial</vt:lpstr>
      <vt:lpstr>Roboto Condensed Light</vt:lpstr>
      <vt:lpstr>Fira Sans Extra Condensed Medium</vt:lpstr>
      <vt:lpstr>Nunito Light</vt:lpstr>
      <vt:lpstr>Roboto Condensed</vt:lpstr>
      <vt:lpstr>Hiragino Sans GB W3</vt:lpstr>
      <vt:lpstr>Tech Newsletter XL by Slidesgo</vt:lpstr>
      <vt:lpstr>靜心高中 金融科技夏令營</vt:lpstr>
      <vt:lpstr>文字探勘</vt:lpstr>
      <vt:lpstr>自然語言處理(NLP)</vt:lpstr>
      <vt:lpstr>自然語言是人類為了溝通所創造，一種有「結構性語法」的語言。除了我們平常講的中文、英文外，文字、語音、甚至是音樂，也都屬於自然語言的範疇。</vt:lpstr>
      <vt:lpstr>程式語言</vt:lpstr>
      <vt:lpstr>NLP的演進</vt:lpstr>
      <vt:lpstr>循環神經網路（RNN) </vt:lpstr>
      <vt:lpstr>長短期記憶模型（LSTM) </vt:lpstr>
      <vt:lpstr>Transformer</vt:lpstr>
      <vt:lpstr>BERT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靜心高中 金融科技夏令營</dc:title>
  <cp:lastModifiedBy>teven S</cp:lastModifiedBy>
  <cp:revision>7</cp:revision>
  <dcterms:modified xsi:type="dcterms:W3CDTF">2021-11-27T07:46:18Z</dcterms:modified>
</cp:coreProperties>
</file>